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1" r:id="rId2"/>
    <p:sldId id="282" r:id="rId3"/>
    <p:sldId id="284" r:id="rId4"/>
    <p:sldId id="285" r:id="rId5"/>
    <p:sldId id="286" r:id="rId6"/>
    <p:sldId id="283" r:id="rId7"/>
    <p:sldId id="291" r:id="rId8"/>
    <p:sldId id="292" r:id="rId9"/>
    <p:sldId id="287" r:id="rId10"/>
    <p:sldId id="288" r:id="rId11"/>
    <p:sldId id="289" r:id="rId12"/>
    <p:sldId id="290" r:id="rId13"/>
    <p:sldId id="293" r:id="rId14"/>
    <p:sldId id="256" r:id="rId15"/>
    <p:sldId id="257" r:id="rId16"/>
    <p:sldId id="259" r:id="rId17"/>
    <p:sldId id="261" r:id="rId18"/>
    <p:sldId id="260" r:id="rId19"/>
    <p:sldId id="271" r:id="rId20"/>
    <p:sldId id="262" r:id="rId21"/>
    <p:sldId id="264" r:id="rId22"/>
    <p:sldId id="267" r:id="rId23"/>
    <p:sldId id="268" r:id="rId24"/>
    <p:sldId id="270" r:id="rId25"/>
    <p:sldId id="279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0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6253C-AC7A-3A44-A996-B14ECBC61EA3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5120D-85F8-3A44-A642-A96D0C3A5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10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CC9D6-D67B-304C-9F18-C6416529DA88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71A0-B56F-354D-BEC1-5AB3DE4AC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3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471A0-B56F-354D-BEC1-5AB3DE4AC7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8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471A0-B56F-354D-BEC1-5AB3DE4AC7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4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8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8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7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4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6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1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6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4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DB85B-0510-5540-8B08-029BC139958A}" type="datetimeFigureOut">
              <a:rPr lang="en-US" smtClean="0"/>
              <a:t>26/05/17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E01B7-E407-3F43-A6B1-FD218CF30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9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232" y="2501991"/>
            <a:ext cx="3431956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What connects us at Moat Community College with the First World War?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1. Memo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5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organ BW cens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327"/>
            <a:ext cx="9144000" cy="536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ORGAN C Ce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3555" cy="6858000"/>
          </a:xfrm>
          <a:prstGeom prst="rect">
            <a:avLst/>
          </a:prstGeom>
        </p:spPr>
      </p:pic>
      <p:pic>
        <p:nvPicPr>
          <p:cNvPr id="6" name="Picture 5" descr="MORGAN BW Ce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55" y="0"/>
            <a:ext cx="4580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4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organ BW Schedul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94" y="0"/>
            <a:ext cx="5541818" cy="6858000"/>
          </a:xfrm>
          <a:prstGeom prst="rect">
            <a:avLst/>
          </a:prstGeom>
        </p:spPr>
      </p:pic>
      <p:pic>
        <p:nvPicPr>
          <p:cNvPr id="7" name="Picture 6" descr="Morgan BW Schedule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25554" r="28125" b="67551"/>
          <a:stretch/>
        </p:blipFill>
        <p:spPr>
          <a:xfrm>
            <a:off x="2064" y="2256165"/>
            <a:ext cx="9216164" cy="14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11-05 at 6.49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5601"/>
          </a:xfrm>
          <a:prstGeom prst="rect">
            <a:avLst/>
          </a:prstGeom>
        </p:spPr>
      </p:pic>
      <p:pic>
        <p:nvPicPr>
          <p:cNvPr id="16" name="Picture 15" descr="MORGAN C Ce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" y="2215320"/>
            <a:ext cx="2388182" cy="3588902"/>
          </a:xfrm>
          <a:prstGeom prst="rect">
            <a:avLst/>
          </a:prstGeom>
        </p:spPr>
      </p:pic>
      <p:pic>
        <p:nvPicPr>
          <p:cNvPr id="17" name="Picture 16" descr="IMG_217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6" t="9118" r="42651" b="50367"/>
          <a:stretch/>
        </p:blipFill>
        <p:spPr>
          <a:xfrm>
            <a:off x="3972421" y="1445601"/>
            <a:ext cx="4837166" cy="53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7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8214" y="1367530"/>
            <a:ext cx="29143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The first place we visited was </a:t>
            </a:r>
            <a:r>
              <a:rPr lang="en-US" sz="3600" dirty="0" err="1" smtClean="0">
                <a:latin typeface="Comic Sans MS"/>
                <a:cs typeface="Comic Sans MS"/>
              </a:rPr>
              <a:t>Lijssenthoek</a:t>
            </a:r>
            <a:r>
              <a:rPr lang="en-US" sz="3600" dirty="0" smtClean="0">
                <a:latin typeface="Comic Sans MS"/>
                <a:cs typeface="Comic Sans MS"/>
              </a:rPr>
              <a:t> </a:t>
            </a:r>
            <a:r>
              <a:rPr lang="en-US" sz="3600" dirty="0">
                <a:latin typeface="Comic Sans MS"/>
                <a:cs typeface="Comic Sans MS"/>
              </a:rPr>
              <a:t>Cemetery </a:t>
            </a:r>
            <a:r>
              <a:rPr lang="en-US" sz="3600" dirty="0" smtClean="0">
                <a:latin typeface="Comic Sans MS"/>
                <a:cs typeface="Comic Sans MS"/>
              </a:rPr>
              <a:t>in Belgium.</a:t>
            </a:r>
            <a:endParaRPr lang="en-US" sz="3600" dirty="0">
              <a:latin typeface="Comic Sans MS"/>
              <a:cs typeface="Comic Sans MS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70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17058" y="1079236"/>
            <a:ext cx="3069742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Comic Sans MS"/>
                <a:cs typeface="Comic Sans MS"/>
              </a:rPr>
              <a:t>The soldier buried in this grave was only 15 years old!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6" name="Picture 5" descr="IMG_2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1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3675" y="1024092"/>
            <a:ext cx="390032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omic Sans MS"/>
                <a:cs typeface="Comic Sans MS"/>
              </a:rPr>
              <a:t>Next we visited </a:t>
            </a:r>
            <a:r>
              <a:rPr lang="en-US" sz="4400" dirty="0">
                <a:latin typeface="Comic Sans MS"/>
                <a:cs typeface="Comic Sans MS"/>
              </a:rPr>
              <a:t>Memorial Museum </a:t>
            </a:r>
            <a:r>
              <a:rPr lang="en-US" sz="4400" dirty="0" smtClean="0">
                <a:latin typeface="Comic Sans MS"/>
                <a:cs typeface="Comic Sans MS"/>
              </a:rPr>
              <a:t>Passchendaele in Belgium.</a:t>
            </a:r>
            <a:endParaRPr lang="en-US" sz="4400" dirty="0">
              <a:latin typeface="Comic Sans MS"/>
              <a:cs typeface="Comic Sans MS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2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59821"/>
            <a:ext cx="8229600" cy="21663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Comic Sans MS"/>
                <a:cs typeface="Comic Sans MS"/>
              </a:rPr>
              <a:t>This is the </a:t>
            </a:r>
            <a:r>
              <a:rPr lang="en-US" sz="3600" dirty="0" err="1" smtClean="0">
                <a:latin typeface="Comic Sans MS"/>
                <a:cs typeface="Comic Sans MS"/>
              </a:rPr>
              <a:t>Menin</a:t>
            </a:r>
            <a:r>
              <a:rPr lang="en-US" sz="3600" dirty="0" smtClean="0">
                <a:latin typeface="Comic Sans MS"/>
                <a:cs typeface="Comic Sans MS"/>
              </a:rPr>
              <a:t> Gate which is in Ypres. On it are the names of 54,896 commonwealth soldiers who were killed in the area and whose bodies were never found.</a:t>
            </a:r>
            <a:endParaRPr lang="en-US" sz="3600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917" y="274638"/>
            <a:ext cx="4394644" cy="342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5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0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871824" y="628110"/>
            <a:ext cx="2075622" cy="278552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47446" y="274638"/>
            <a:ext cx="8193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Us!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0867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0818" y="931126"/>
            <a:ext cx="3564467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Comic Sans MS"/>
                <a:cs typeface="Comic Sans MS"/>
              </a:rPr>
              <a:t>This is the memorial to all of the Indian soldiers killed in the Ypres area.</a:t>
            </a:r>
            <a:endParaRPr lang="en-US" sz="4800" dirty="0">
              <a:latin typeface="Comic Sans MS"/>
              <a:cs typeface="Comic Sans MS"/>
            </a:endParaRPr>
          </a:p>
        </p:txBody>
      </p:sp>
      <p:pic>
        <p:nvPicPr>
          <p:cNvPr id="4" name="Picture 3" descr="IMG_22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t="6968" r="13625" b="5226"/>
          <a:stretch/>
        </p:blipFill>
        <p:spPr>
          <a:xfrm>
            <a:off x="464282" y="-1"/>
            <a:ext cx="4424351" cy="689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2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76838"/>
            <a:ext cx="9144000" cy="981162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66 students and 2 teachers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 descr="1. Memori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38808" b="3866"/>
          <a:stretch/>
        </p:blipFill>
        <p:spPr>
          <a:xfrm>
            <a:off x="1107953" y="189140"/>
            <a:ext cx="6878003" cy="55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2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84011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On our second day at the battlefields the first place we visited was Beaumont Hamel.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2492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2918" y="1417638"/>
            <a:ext cx="3333882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Comic Sans MS"/>
                <a:cs typeface="Comic Sans MS"/>
              </a:rPr>
              <a:t>This is the grave of a Muslim soldier who fought in the French army.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4" name="Picture 3" descr="IMG_2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3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8507" y="371290"/>
            <a:ext cx="3361192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Comic Sans MS"/>
                <a:cs typeface="Comic Sans MS"/>
              </a:rPr>
              <a:t>This is the </a:t>
            </a:r>
            <a:r>
              <a:rPr lang="en-US" sz="3600" dirty="0" err="1" smtClean="0">
                <a:latin typeface="Comic Sans MS"/>
                <a:cs typeface="Comic Sans MS"/>
              </a:rPr>
              <a:t>Thiepval</a:t>
            </a:r>
            <a:r>
              <a:rPr lang="en-US" sz="3600" dirty="0" smtClean="0">
                <a:latin typeface="Comic Sans MS"/>
                <a:cs typeface="Comic Sans MS"/>
              </a:rPr>
              <a:t> memorial. On it are the names of 72,000 soldiers killed on the Somme whose bodies were not found.</a:t>
            </a:r>
            <a:endParaRPr lang="en-US" sz="3600" dirty="0">
              <a:latin typeface="Comic Sans MS"/>
              <a:cs typeface="Comic Sans MS"/>
            </a:endParaRPr>
          </a:p>
        </p:txBody>
      </p:sp>
      <p:pic>
        <p:nvPicPr>
          <p:cNvPr id="5" name="Picture 4" descr="IMG_21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1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500" y="1082837"/>
            <a:ext cx="3634300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Comic Sans MS"/>
                <a:cs typeface="Comic Sans MS"/>
              </a:rPr>
              <a:t>On this panel is the name of Oliver Evans, an ex Moat student</a:t>
            </a:r>
            <a:endParaRPr lang="en-US" sz="4800" dirty="0">
              <a:latin typeface="Comic Sans MS"/>
              <a:cs typeface="Comic Sans MS"/>
            </a:endParaRPr>
          </a:p>
        </p:txBody>
      </p:sp>
      <p:pic>
        <p:nvPicPr>
          <p:cNvPr id="4" name="Picture 3" descr="IMG_216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b="15580"/>
          <a:stretch/>
        </p:blipFill>
        <p:spPr>
          <a:xfrm>
            <a:off x="273109" y="336632"/>
            <a:ext cx="4492855" cy="578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9638" y="1600200"/>
            <a:ext cx="3207161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latin typeface="Comic Sans MS"/>
                <a:cs typeface="Comic Sans MS"/>
              </a:rPr>
              <a:t>Restored trenches on the Somme</a:t>
            </a:r>
            <a:endParaRPr lang="en-US" sz="5400" dirty="0">
              <a:latin typeface="Comic Sans MS"/>
              <a:cs typeface="Comic Sans MS"/>
            </a:endParaRPr>
          </a:p>
        </p:txBody>
      </p:sp>
      <p:pic>
        <p:nvPicPr>
          <p:cNvPr id="4" name="Picture 3" descr="IMG_2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0331" y="181653"/>
            <a:ext cx="4945441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Comic Sans MS"/>
                <a:cs typeface="Comic Sans MS"/>
              </a:rPr>
              <a:t>The last place we visited was Tyne </a:t>
            </a:r>
            <a:r>
              <a:rPr lang="en-US" dirty="0" err="1" smtClean="0">
                <a:latin typeface="Comic Sans MS"/>
                <a:cs typeface="Comic Sans MS"/>
              </a:rPr>
              <a:t>Cott</a:t>
            </a:r>
            <a:r>
              <a:rPr lang="en-US" dirty="0">
                <a:latin typeface="Comic Sans MS"/>
                <a:cs typeface="Comic Sans MS"/>
              </a:rPr>
              <a:t>,</a:t>
            </a:r>
            <a:r>
              <a:rPr lang="en-US" dirty="0" smtClean="0">
                <a:latin typeface="Comic Sans MS"/>
                <a:cs typeface="Comic Sans MS"/>
              </a:rPr>
              <a:t> the largest British military cemetery in the world. </a:t>
            </a:r>
          </a:p>
          <a:p>
            <a:pPr marL="0" indent="0" algn="ctr">
              <a:buNone/>
            </a:pPr>
            <a:endParaRPr lang="en-US" sz="1200" dirty="0" smtClean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dirty="0" smtClean="0">
                <a:latin typeface="Comic Sans MS"/>
                <a:cs typeface="Comic Sans MS"/>
              </a:rPr>
              <a:t>There </a:t>
            </a:r>
            <a:r>
              <a:rPr lang="en-US" dirty="0">
                <a:latin typeface="Comic Sans MS"/>
                <a:cs typeface="Comic Sans MS"/>
              </a:rPr>
              <a:t>are </a:t>
            </a:r>
            <a:r>
              <a:rPr lang="en-US" dirty="0" smtClean="0">
                <a:latin typeface="Comic Sans MS"/>
                <a:cs typeface="Comic Sans MS"/>
              </a:rPr>
              <a:t>11,956 men buried here, 8,369 are unidentified. </a:t>
            </a:r>
          </a:p>
          <a:p>
            <a:pPr marL="0" indent="0" algn="ctr">
              <a:buNone/>
            </a:pPr>
            <a:endParaRPr lang="en-US" sz="1800" dirty="0" smtClean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dirty="0" smtClean="0">
                <a:latin typeface="Comic Sans MS"/>
                <a:cs typeface="Comic Sans MS"/>
              </a:rPr>
              <a:t>A further 35,000 soldiers are commemorated on the memorial wall whose bodies were never found.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IMG_227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13294" r="22127"/>
          <a:stretch/>
        </p:blipFill>
        <p:spPr>
          <a:xfrm>
            <a:off x="0" y="54044"/>
            <a:ext cx="3874956" cy="680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9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2212" y="951721"/>
            <a:ext cx="3391422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Comic Sans MS"/>
                <a:cs typeface="Comic Sans MS"/>
              </a:rPr>
              <a:t>We took part in a remembrance ceremony before we began the journey home.</a:t>
            </a:r>
            <a:endParaRPr lang="en-US" sz="4000" dirty="0">
              <a:latin typeface="Comic Sans MS"/>
              <a:cs typeface="Comic Sans MS"/>
            </a:endParaRPr>
          </a:p>
        </p:txBody>
      </p:sp>
      <p:pic>
        <p:nvPicPr>
          <p:cNvPr id="4" name="Picture 3" descr="IMG_22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0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1. Memorial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79478" r="33880" b="17746"/>
          <a:stretch/>
        </p:blipFill>
        <p:spPr>
          <a:xfrm>
            <a:off x="457200" y="166559"/>
            <a:ext cx="8324687" cy="1102470"/>
          </a:xfrm>
          <a:prstGeom prst="rect">
            <a:avLst/>
          </a:prstGeom>
        </p:spPr>
      </p:pic>
      <p:pic>
        <p:nvPicPr>
          <p:cNvPr id="5" name="Picture 4" descr="Pepper censu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3748" r="2924"/>
          <a:stretch/>
        </p:blipFill>
        <p:spPr>
          <a:xfrm>
            <a:off x="34872" y="1417638"/>
            <a:ext cx="9109127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epper Ce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211" cy="6858000"/>
          </a:xfrm>
          <a:prstGeom prst="rect">
            <a:avLst/>
          </a:prstGeom>
        </p:spPr>
      </p:pic>
      <p:pic>
        <p:nvPicPr>
          <p:cNvPr id="6" name="Picture 5" descr="Pepper meda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45" y="1249008"/>
            <a:ext cx="3725834" cy="48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1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4005" r="7367" b="54989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4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1. Memori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5" t="77535" r="2414" b="19411"/>
          <a:stretch/>
        </p:blipFill>
        <p:spPr>
          <a:xfrm>
            <a:off x="148627" y="274638"/>
            <a:ext cx="8781413" cy="1143000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72100" r="5153" b="19429"/>
          <a:stretch/>
        </p:blipFill>
        <p:spPr>
          <a:xfrm>
            <a:off x="0" y="5336439"/>
            <a:ext cx="9144000" cy="1447180"/>
          </a:xfrm>
          <a:prstGeom prst="rect">
            <a:avLst/>
          </a:prstGeom>
        </p:spPr>
      </p:pic>
      <p:pic>
        <p:nvPicPr>
          <p:cNvPr id="9" name="Picture 8" descr="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"/>
          <a:stretch/>
        </p:blipFill>
        <p:spPr>
          <a:xfrm>
            <a:off x="3486002" y="1683379"/>
            <a:ext cx="2233124" cy="35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8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211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Screen Shot 2014-11-05 at 6.42.5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0" b="51259"/>
          <a:stretch/>
        </p:blipFill>
        <p:spPr>
          <a:xfrm>
            <a:off x="3372432" y="5349950"/>
            <a:ext cx="5625136" cy="1350998"/>
          </a:xfrm>
          <a:prstGeom prst="rect">
            <a:avLst/>
          </a:prstGeom>
        </p:spPr>
      </p:pic>
      <p:pic>
        <p:nvPicPr>
          <p:cNvPr id="6" name="Picture 5" descr="Wickens Grave re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b="40310"/>
          <a:stretch/>
        </p:blipFill>
        <p:spPr>
          <a:xfrm>
            <a:off x="0" y="0"/>
            <a:ext cx="7136340" cy="516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3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15100" r="3225" b="61638"/>
          <a:stretch/>
        </p:blipFill>
        <p:spPr>
          <a:xfrm>
            <a:off x="50197" y="1417638"/>
            <a:ext cx="9093803" cy="45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 Memori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5" t="66847" r="33695" b="28608"/>
          <a:stretch/>
        </p:blipFill>
        <p:spPr>
          <a:xfrm>
            <a:off x="256720" y="126028"/>
            <a:ext cx="8465955" cy="1765368"/>
          </a:xfrm>
          <a:prstGeom prst="rect">
            <a:avLst/>
          </a:prstGeom>
        </p:spPr>
      </p:pic>
      <p:pic>
        <p:nvPicPr>
          <p:cNvPr id="5" name="Picture 4" descr="Screen Shot 2014-11-05 at 6.25.1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t="16168" r="14740" b="26151"/>
          <a:stretch/>
        </p:blipFill>
        <p:spPr>
          <a:xfrm>
            <a:off x="457200" y="2067026"/>
            <a:ext cx="8095187" cy="44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6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</TotalTime>
  <Words>236</Words>
  <Application>Microsoft Macintosh PowerPoint</Application>
  <PresentationFormat>On-screen Show (4:3)</PresentationFormat>
  <Paragraphs>22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What connects us at Moat Community College with the First World War?</vt:lpstr>
      <vt:lpstr>66 students and 2 teachers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Moat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macadmin</dc:creator>
  <cp:lastModifiedBy>A Dobson</cp:lastModifiedBy>
  <cp:revision>18</cp:revision>
  <cp:lastPrinted>2014-10-31T13:18:45Z</cp:lastPrinted>
  <dcterms:created xsi:type="dcterms:W3CDTF">2014-10-31T06:32:25Z</dcterms:created>
  <dcterms:modified xsi:type="dcterms:W3CDTF">2017-05-26T21:39:38Z</dcterms:modified>
</cp:coreProperties>
</file>